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T Sans Narrow"/>
      <p:regular r:id="rId26"/>
      <p:bold r:id="rId27"/>
    </p:embeddedFont>
    <p:embeddedFont>
      <p:font typeface="Arvo"/>
      <p:regular r:id="rId28"/>
      <p:bold r:id="rId29"/>
      <p:italic r:id="rId30"/>
      <p:boldItalic r:id="rId31"/>
    </p:embeddedFont>
    <p:embeddedFont>
      <p:font typeface="Pacifico"/>
      <p:regular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slide" Target="slides/slide20.xml"/><Relationship Id="rId28" Type="http://schemas.openxmlformats.org/officeDocument/2006/relationships/font" Target="fonts/Arvo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v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vo-boldItalic.fntdata"/><Relationship Id="rId30" Type="http://schemas.openxmlformats.org/officeDocument/2006/relationships/font" Target="fonts/Arvo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Pacifico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d90c23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43d90c23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d905eaa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d905eaa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d905ea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d905ea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d905eaa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d905eaa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905ea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905ea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d905ea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d905ea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d905eaa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d905eaa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d905eaa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d905eaa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43d90c233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43d90c233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3d90c23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3d90c23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d905eaa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d905eaa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3d90c23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3d90c23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3d90c233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3d90c233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4e08550a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4e08550a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3d90c23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3d90c23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3d90c23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3d90c23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43d90c233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43d90c233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43d90c233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43d90c233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3d90c23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3d90c23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3d90c233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3d90c233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65" name="Google Shape;65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 flipH="1" rot="10800000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68" name="Google Shape;68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13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71" name="Google Shape;71;p13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13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73" name="Google Shape;73;p13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" name="Google Shape;75;p13"/>
          <p:cNvSpPr txBox="1"/>
          <p:nvPr>
            <p:ph type="ctrTitle"/>
          </p:nvPr>
        </p:nvSpPr>
        <p:spPr>
          <a:xfrm>
            <a:off x="281325" y="687250"/>
            <a:ext cx="8155500" cy="14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hyperlink" Target="https://cdn.shopify.com/s/files/1/1061/1924/products/2_large.png?v=1544200552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cdn.dribbble.com/users/1726280/screenshots/5614445/revamp-alexa-skill-development.gif" TargetMode="External"/><Relationship Id="rId10" Type="http://schemas.openxmlformats.org/officeDocument/2006/relationships/hyperlink" Target="https://images-na.ssl-images-amazon.com/images/I/81Sw1HOJRLL._SX425_.jpg" TargetMode="External"/><Relationship Id="rId12" Type="http://schemas.openxmlformats.org/officeDocument/2006/relationships/hyperlink" Target="https://cdn.vox-cdn.com/thumbor/aisDiXUogvfA9MwqTuJ_SzI5kkg=/0x0:1200x790/1200x800/filters:focal(504x299:696x491)/cdn.vox-cdn.com/uploads/chorus_image/image/57684283/61szJyIzjKL._SL1200_.0.jp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hyperlink" Target="https://static.seekingalpha.com/uploads/2017/1/30/47535815-14858323502251425_origin.jpg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hyperlink" Target="https://icdn2.digitaltrends.com/image/poster-for-5718044378001-720x720.jp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hyperlink" Target="https://raw.githubusercontent.com/Microsoft/AI/master/docs/media/virtualassistant-diagram.jp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iotforall.com/the-difference-between-artificial-intelligence-machine-learning-and-deep-learnin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hyperlink" Target="https://www.promisec.com/wp-content/uploads/2016/09/livedemo-1.p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hyperlink" Target="https://static1.squarespace.com/static/585c5b5a9de4bb6fe48becb4/t/589bda1e20099ecd1ba5027a/1486608931886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amazon.com/alexa-skills-kit/conversational-ai" TargetMode="External"/><Relationship Id="rId4" Type="http://schemas.openxmlformats.org/officeDocument/2006/relationships/hyperlink" Target="https://www.slideshare.net/rabebothmani/building-conversational-ai-133402381?qid=2820e335-d889-46ff-b492-176de489e0ef&amp;v=&amp;b=&amp;from_search=2" TargetMode="External"/><Relationship Id="rId5" Type="http://schemas.openxmlformats.org/officeDocument/2006/relationships/hyperlink" Target="https://www.iotforall.com/what-is-conversational-ai/" TargetMode="External"/><Relationship Id="rId6" Type="http://schemas.openxmlformats.org/officeDocument/2006/relationships/hyperlink" Target="https://chatbotslife.com/https-medium-com-hellohaptik-understanding-conversational-ai-what-where-how-you-can-use-bots-a5df897886f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Relationship Id="rId5" Type="http://schemas.openxmlformats.org/officeDocument/2006/relationships/image" Target="../media/image18.jpg"/><Relationship Id="rId6" Type="http://schemas.openxmlformats.org/officeDocument/2006/relationships/image" Target="../media/image1.jpg"/><Relationship Id="rId7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hyperlink" Target="https://artiez.co.uk/wp-content/uploads/2018/12/Thank-You-Free-PNG-Image.p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cdn-images-1.medium.com/max/918/1*avckxHOb81Zt-DueKRzxMQ.p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static1.squarespace.com/static/5a82e68c4c326d50016f26b5/t/5bc6f419f9619ab938278cf6/1539765285109/Six+ways.png?format=750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hyperlink" Target="https://raw.githubusercontent.com/Microsoft/AI/master/docs/media/virtualassistant-diagram.jp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1003650" y="1263656"/>
            <a:ext cx="7136700" cy="15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Conversational AI</a:t>
            </a:r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-Presentation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05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223525" y="23381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be considered...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050" y="99100"/>
            <a:ext cx="1075925" cy="9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0" l="1931" r="0" t="2884"/>
          <a:stretch/>
        </p:blipFill>
        <p:spPr>
          <a:xfrm>
            <a:off x="455875" y="1152425"/>
            <a:ext cx="7162167" cy="351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327050" y="4747075"/>
            <a:ext cx="8076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https://cdn.shopify.com/s/files/1/1061/1924/products/2_large.png?v=1544200552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6828600" y="4662975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Shivani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Reddy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AI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Virtual assistants can fill loneliness in one’s life!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Can be one’s entertainment system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Can be one’s remote control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HR Chatbots for employee onboarding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The scope of Chatbots in banking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Bots help eCommerce evolve</a:t>
            </a:r>
            <a:endParaRPr sz="2400">
              <a:solidFill>
                <a:srgbClr val="4B4B4B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B4B4B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6782750" y="4569025"/>
            <a:ext cx="565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Shivani Reddy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00" y="844738"/>
            <a:ext cx="7624999" cy="372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1549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conversational AI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7455625" y="4706700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Shivani Reddy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67250" y="122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trending AI device technologies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8975"/>
            <a:ext cx="1687100" cy="9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25" y="3230775"/>
            <a:ext cx="1687100" cy="9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5">
            <a:alphaModFix/>
          </a:blip>
          <a:srcRect b="16146" l="5249" r="0" t="15317"/>
          <a:stretch/>
        </p:blipFill>
        <p:spPr>
          <a:xfrm>
            <a:off x="3143725" y="1367600"/>
            <a:ext cx="1776525" cy="12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 rotWithShape="1">
          <a:blip r:embed="rId6">
            <a:alphaModFix/>
          </a:blip>
          <a:srcRect b="6146" l="4959" r="5040" t="6303"/>
          <a:stretch/>
        </p:blipFill>
        <p:spPr>
          <a:xfrm>
            <a:off x="2953325" y="3230775"/>
            <a:ext cx="2321774" cy="148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6974" y="1367600"/>
            <a:ext cx="2480476" cy="16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5867013" y="3062200"/>
            <a:ext cx="24804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8"/>
              </a:rPr>
              <a:t>https://icdn2.digitaltrends.com/image/poster-for-5718044378001-720x720.jpg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317125" y="2239750"/>
            <a:ext cx="1687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9"/>
              </a:rPr>
              <a:t>https://static.seekingalpha.com/uploads/2017/1/30/47535815-14858323502251425_origin.jpg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3131700" y="2665900"/>
            <a:ext cx="1863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10"/>
              </a:rPr>
              <a:t>https://images-na.ssl-images-amazon.com/images/I/81Sw1HOJRLL._SX425_.jpg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374075" y="4202000"/>
            <a:ext cx="1687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11"/>
              </a:rPr>
              <a:t>https://cdn.dribbble.com/users/1726280/screenshots/5614445/revamp-alexa-skill-development.gif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5183650" y="3889750"/>
            <a:ext cx="34884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12"/>
              </a:rPr>
              <a:t>https://cdn.vox-cdn.com/thumbor/aisDiXUogvfA9MwqTuJ_SzI5kkg=/0x0:1200x790/1200x800/filters:focal(504x299:696x491)/cdn.vox-cdn.com/uploads/chorus_image/image/57684283/61szJyIzjKL._SL1200_.0.jpg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7399050" y="4717300"/>
            <a:ext cx="563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Shivani Reddy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22349" cy="446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148650" y="4697525"/>
            <a:ext cx="7393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https://raw.githubusercontent.com/Microsoft/AI/master/docs/media/virtualassistant-diagram.jpg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7126300" y="4652725"/>
            <a:ext cx="565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Srimai Reddy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behind conversational AI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AI behind the conversational functionality of such a platform can range from complex techniques like </a:t>
            </a:r>
            <a:r>
              <a:rPr b="1" lang="en" sz="1350">
                <a:solidFill>
                  <a:srgbClr val="2EC9B9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Machine Learning and Deep Learning</a:t>
            </a:r>
            <a:r>
              <a:rPr b="1" lang="en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to surface “layers” of the platform that rely on simple if-else chains to guide users through a flowchart.</a:t>
            </a:r>
            <a:endParaRPr b="1" sz="135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50"/>
              <a:t>Layer 1: </a:t>
            </a:r>
            <a:r>
              <a:rPr lang="en" sz="1350">
                <a:highlight>
                  <a:srgbClr val="FFFFFF"/>
                </a:highlight>
              </a:rPr>
              <a:t>Handle simpler exchanges through pre-built conversational flows that anticipate numerous possible cases.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50"/>
              <a:t>Layer 2: </a:t>
            </a:r>
            <a:r>
              <a:rPr lang="en" sz="1350">
                <a:highlight>
                  <a:srgbClr val="FFFFFF"/>
                </a:highlight>
              </a:rPr>
              <a:t>A generative and “neural conversation model” that we use helps us cater to queries which the bot is usually not trained on.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50"/>
              <a:t>Layer 3: </a:t>
            </a:r>
            <a:r>
              <a:rPr lang="en" sz="1350">
                <a:highlight>
                  <a:srgbClr val="FFFFFF"/>
                </a:highlight>
              </a:rPr>
              <a:t>Default to a Small Talk module that can handle random open-ended queries about the weather, etc.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6959450" y="4621075"/>
            <a:ext cx="565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Srimai Reddy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conversational AI?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Delightful</a:t>
            </a:r>
            <a:r>
              <a:rPr lang="en"/>
              <a:t> User </a:t>
            </a:r>
            <a:r>
              <a:rPr lang="en"/>
              <a:t>experience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Its timely i.e. 24*7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Humans like to do things with less effort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Its engaging and conversational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Scalability: infinite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Easy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Talks only what is necessary and when asked for </a:t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6711050" y="4624150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Srimai Reddy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75" y="183700"/>
            <a:ext cx="7524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179275" y="4714875"/>
            <a:ext cx="75528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https://www.promisec.com/wp-content/uploads/2016/09/livedemo-1.png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6825325" y="4634050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Vijay Tupakula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100" y="349425"/>
            <a:ext cx="5153299" cy="381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4140500" y="392175"/>
            <a:ext cx="31938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cifico"/>
                <a:ea typeface="Pacifico"/>
                <a:cs typeface="Pacifico"/>
                <a:sym typeface="Pacifico"/>
              </a:rPr>
              <a:t>Questions...</a:t>
            </a:r>
            <a:endParaRPr sz="4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257725" y="4602950"/>
            <a:ext cx="68550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https://static1.squarespace.com/static/585c5b5a9de4bb6fe48becb4/t/589bda1e20099ecd1ba5027a/1486608931886/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6947200" y="4548875"/>
            <a:ext cx="2269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ChatBots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https://developer.amazon.com/alexa-skills-kit/conversational-ai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https://www.slideshare.net/rabebothmani/building-conversational-ai-133402381?qid=2820e335-d889-46ff-b492-176de489e0ef&amp;v=&amp;b=&amp;from_search=2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https://www.iotforall.com/what-is-conversational-ai/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https://chatbotslife.com/https-medium-com-hellohaptik-understanding-conversational-ai-what-where-how-you-can-use-bots-a5df897886f9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6947200" y="4548875"/>
            <a:ext cx="2269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ChatBots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0" y="0"/>
            <a:ext cx="290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12" y="1116700"/>
            <a:ext cx="1764925" cy="23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1290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Santosh Sekhar Muchkur Bogarajula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98905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Lakshmi Seshu Kalvakuri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382345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Shivani Busireddy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558835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Srimai Reddy Yanala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735325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Vijay Tupakula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b="0" l="7370" r="10547" t="0"/>
          <a:stretch/>
        </p:blipFill>
        <p:spPr>
          <a:xfrm>
            <a:off x="5492563" y="1116700"/>
            <a:ext cx="1764900" cy="2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5">
            <a:alphaModFix/>
          </a:blip>
          <a:srcRect b="52457" l="26495" r="25953" t="0"/>
          <a:stretch/>
        </p:blipFill>
        <p:spPr>
          <a:xfrm>
            <a:off x="3658188" y="1116700"/>
            <a:ext cx="1834374" cy="235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6">
            <a:alphaModFix/>
          </a:blip>
          <a:srcRect b="0" l="21826" r="0" t="0"/>
          <a:stretch/>
        </p:blipFill>
        <p:spPr>
          <a:xfrm>
            <a:off x="7181287" y="1116700"/>
            <a:ext cx="1834375" cy="2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7112725" y="4716500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Lakshmi Seshu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3225" y="1116700"/>
            <a:ext cx="1764900" cy="235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701" cy="44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4325475" y="3272100"/>
            <a:ext cx="2678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Have a great Day.. :)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212900" y="4800275"/>
            <a:ext cx="75528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https://artiez.co.uk/wp-content/uploads/2018/12/Thank-You-Free-PNG-Image.png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6947200" y="4548875"/>
            <a:ext cx="2269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ChatBots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Contents: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What is Conversational </a:t>
            </a:r>
            <a:r>
              <a:rPr lang="en" sz="2400"/>
              <a:t>AI?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What fueled the rise of conversational AI?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Scope of Conversational AI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Most Trending AI device Technologies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Technologies Behind Conversational AI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Why Conversational AI?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Live Demo</a:t>
            </a:r>
            <a:endParaRPr sz="2400"/>
          </a:p>
        </p:txBody>
      </p:sp>
      <p:sp>
        <p:nvSpPr>
          <p:cNvPr id="104" name="Google Shape;104;p16"/>
          <p:cNvSpPr txBox="1"/>
          <p:nvPr/>
        </p:nvSpPr>
        <p:spPr>
          <a:xfrm>
            <a:off x="6282125" y="4328775"/>
            <a:ext cx="565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Lakshmi Seshu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conversational</a:t>
            </a:r>
            <a:r>
              <a:rPr lang="en"/>
              <a:t> AI...?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266325"/>
            <a:ext cx="3791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>
                <a:highlight>
                  <a:srgbClr val="FFFFFF"/>
                </a:highlight>
              </a:rPr>
              <a:t>Use of messaging apps, speech-based assistants and chatbots to automate communication and create personalized customer experiences at scale.</a:t>
            </a:r>
            <a:endParaRPr sz="20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800" y="1156900"/>
            <a:ext cx="4535804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208125" y="4786725"/>
            <a:ext cx="63525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https://cdn-images-1.medium.com/max/918/1*avckxHOb81Zt-DueKRzxMQ.png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848175" y="465755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Lakshmi Seshu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726" cy="44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874400" y="4779625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Lakshmi Seshu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177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fueled the rise of conversational AI?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25" y="884850"/>
            <a:ext cx="6687098" cy="373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6959450" y="4621075"/>
            <a:ext cx="565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Santosh Sekhar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5" y="697475"/>
            <a:ext cx="8495799" cy="36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132575" y="4560500"/>
            <a:ext cx="72840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https://static1.squarespace.com/static/5a82e68c4c326d50016f26b5/t/5bc6f419f9619ab938278cf6/1539765285109/Six+ways.png?format=750w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7377250" y="4667525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Santosh Sekhar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8282" l="3407" r="2967" t="0"/>
          <a:stretch/>
        </p:blipFill>
        <p:spPr>
          <a:xfrm>
            <a:off x="158575" y="445975"/>
            <a:ext cx="8345349" cy="38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148650" y="4697525"/>
            <a:ext cx="7393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https://raw.githubusercontent.com/Microsoft/AI/master/docs/media/virtualassistant-diagram.jpg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3290250" y="4875925"/>
            <a:ext cx="5708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7102925" y="4683025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Santosh Sekhar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1761" l="1764" r="1298" t="1973"/>
          <a:stretch/>
        </p:blipFill>
        <p:spPr>
          <a:xfrm>
            <a:off x="416225" y="118900"/>
            <a:ext cx="7470477" cy="437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7014750" y="4663450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Santosh Sekhar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